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18288000" cy="10287000"/>
  <p:notesSz cx="6858000" cy="9144000"/>
  <p:embeddedFontLst>
    <p:embeddedFont>
      <p:font typeface="Cormorant Garamond Bold Italics" panose="020B0604020202020204" charset="0"/>
      <p:regular r:id="rId4"/>
    </p:embeddedFont>
    <p:embeddedFont>
      <p:font typeface="Gilda Display" panose="020B0604020202020204" charset="0"/>
      <p:regular r:id="rId5"/>
    </p:embeddedFont>
    <p:embeddedFont>
      <p:font typeface="Lato" panose="020F0502020204030203" pitchFamily="34" charset="0"/>
      <p:regular r:id="rId6"/>
    </p:embeddedFont>
    <p:embeddedFont>
      <p:font typeface="Lato Bold" panose="020B0604020202020204" charset="0"/>
      <p:regular r:id="rId7"/>
    </p:embeddedFont>
    <p:embeddedFont>
      <p:font typeface="Lato Bold Italics" panose="020B0604020202020204" charset="0"/>
      <p:regular r:id="rId8"/>
    </p:embeddedFont>
    <p:embeddedFont>
      <p:font typeface="Playfair Display" panose="020F0502020204030204" pitchFamily="2" charset="0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7" d="100"/>
          <a:sy n="47" d="100"/>
        </p:scale>
        <p:origin x="1138" y="26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viewProps" Target="viewProps.xml"/><Relationship Id="rId5" Type="http://schemas.openxmlformats.org/officeDocument/2006/relationships/font" Target="fonts/font2.fntdata"/><Relationship Id="rId10" Type="http://schemas.openxmlformats.org/officeDocument/2006/relationships/presProps" Target="presProps.xml"/><Relationship Id="rId4" Type="http://schemas.openxmlformats.org/officeDocument/2006/relationships/font" Target="fonts/font1.fntdata"/><Relationship Id="rId9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DC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637862" y="0"/>
            <a:ext cx="10199461" cy="6799640"/>
          </a:xfrm>
          <a:custGeom>
            <a:avLst/>
            <a:gdLst/>
            <a:ahLst/>
            <a:cxnLst/>
            <a:rect l="l" t="t" r="r" b="b"/>
            <a:pathLst>
              <a:path w="10199461" h="6799640">
                <a:moveTo>
                  <a:pt x="0" y="0"/>
                </a:moveTo>
                <a:lnTo>
                  <a:pt x="10199460" y="0"/>
                </a:lnTo>
                <a:lnTo>
                  <a:pt x="10199460" y="6799640"/>
                </a:lnTo>
                <a:lnTo>
                  <a:pt x="0" y="67996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1570863" y="-345166"/>
            <a:ext cx="5340037" cy="10632166"/>
            <a:chOff x="0" y="0"/>
            <a:chExt cx="1099725" cy="218958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099725" cy="2189583"/>
            </a:xfrm>
            <a:custGeom>
              <a:avLst/>
              <a:gdLst/>
              <a:ahLst/>
              <a:cxnLst/>
              <a:rect l="l" t="t" r="r" b="b"/>
              <a:pathLst>
                <a:path w="1099725" h="2189583">
                  <a:moveTo>
                    <a:pt x="0" y="0"/>
                  </a:moveTo>
                  <a:lnTo>
                    <a:pt x="1099725" y="0"/>
                  </a:lnTo>
                  <a:lnTo>
                    <a:pt x="1099725" y="2189583"/>
                  </a:lnTo>
                  <a:lnTo>
                    <a:pt x="0" y="2189583"/>
                  </a:lnTo>
                  <a:close/>
                </a:path>
              </a:pathLst>
            </a:custGeom>
            <a:solidFill>
              <a:srgbClr val="27447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1099725" cy="2237208"/>
            </a:xfrm>
            <a:prstGeom prst="rect">
              <a:avLst/>
            </a:prstGeom>
          </p:spPr>
          <p:txBody>
            <a:bodyPr lIns="33600" tIns="33600" rIns="33600" bIns="33600" rtlCol="0" anchor="ctr"/>
            <a:lstStyle/>
            <a:p>
              <a:pPr algn="ctr">
                <a:lnSpc>
                  <a:spcPts val="2314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732823" y="8464056"/>
            <a:ext cx="5016117" cy="1003223"/>
          </a:xfrm>
          <a:custGeom>
            <a:avLst/>
            <a:gdLst/>
            <a:ahLst/>
            <a:cxnLst/>
            <a:rect l="l" t="t" r="r" b="b"/>
            <a:pathLst>
              <a:path w="5016117" h="1003223">
                <a:moveTo>
                  <a:pt x="0" y="0"/>
                </a:moveTo>
                <a:lnTo>
                  <a:pt x="5016117" y="0"/>
                </a:lnTo>
                <a:lnTo>
                  <a:pt x="5016117" y="1003223"/>
                </a:lnTo>
                <a:lnTo>
                  <a:pt x="0" y="100322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2610120" y="1807774"/>
            <a:ext cx="4027742" cy="2842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7346"/>
              </a:lnSpc>
            </a:pPr>
            <a:r>
              <a:rPr lang="en-US" sz="7132">
                <a:solidFill>
                  <a:srgbClr val="FAF7F2"/>
                </a:solidFill>
                <a:latin typeface="Gilda Display"/>
                <a:ea typeface="Gilda Display"/>
                <a:cs typeface="Gilda Display"/>
                <a:sym typeface="Gilda Display"/>
              </a:rPr>
              <a:t>The 2026 Homeless Offering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703351" y="7632449"/>
            <a:ext cx="8451495" cy="1333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234"/>
              </a:lnSpc>
            </a:pPr>
            <a:r>
              <a:rPr lang="en-US" sz="4985" b="1" i="1">
                <a:solidFill>
                  <a:srgbClr val="27447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“Hope is more than a feeling—it’s a door we can open together”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511845" y="9052257"/>
            <a:ext cx="8451495" cy="4150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3460"/>
              </a:lnSpc>
            </a:pPr>
            <a:r>
              <a:rPr lang="en-US" sz="2544" b="1" i="1">
                <a:solidFill>
                  <a:srgbClr val="27447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-Jack Layton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DC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004633" y="6150656"/>
            <a:ext cx="2446416" cy="2446416"/>
          </a:xfrm>
          <a:custGeom>
            <a:avLst/>
            <a:gdLst/>
            <a:ahLst/>
            <a:cxnLst/>
            <a:rect l="l" t="t" r="r" b="b"/>
            <a:pathLst>
              <a:path w="2446416" h="2446416">
                <a:moveTo>
                  <a:pt x="0" y="0"/>
                </a:moveTo>
                <a:lnTo>
                  <a:pt x="2446417" y="0"/>
                </a:lnTo>
                <a:lnTo>
                  <a:pt x="2446417" y="2446417"/>
                </a:lnTo>
                <a:lnTo>
                  <a:pt x="0" y="244641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0825793" y="1121967"/>
            <a:ext cx="40287" cy="8057493"/>
          </a:xfrm>
          <a:custGeom>
            <a:avLst/>
            <a:gdLst/>
            <a:ahLst/>
            <a:cxnLst/>
            <a:rect l="l" t="t" r="r" b="b"/>
            <a:pathLst>
              <a:path w="40287" h="8057493">
                <a:moveTo>
                  <a:pt x="0" y="0"/>
                </a:moveTo>
                <a:lnTo>
                  <a:pt x="40287" y="0"/>
                </a:lnTo>
                <a:lnTo>
                  <a:pt x="40287" y="8057493"/>
                </a:lnTo>
                <a:lnTo>
                  <a:pt x="0" y="80574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1662740" y="1343225"/>
            <a:ext cx="8404317" cy="703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61"/>
              </a:lnSpc>
              <a:spcBef>
                <a:spcPct val="0"/>
              </a:spcBef>
            </a:pPr>
            <a:r>
              <a:rPr lang="en-US" sz="3942">
                <a:solidFill>
                  <a:srgbClr val="274472"/>
                </a:solidFill>
                <a:latin typeface="Lato"/>
                <a:ea typeface="Lato"/>
                <a:cs typeface="Lato"/>
                <a:sym typeface="Lato"/>
              </a:rPr>
              <a:t>Your gift to </a:t>
            </a:r>
            <a:r>
              <a:rPr lang="en-US" sz="3942" b="1">
                <a:solidFill>
                  <a:srgbClr val="274472"/>
                </a:solidFill>
                <a:latin typeface="Lato Bold"/>
                <a:ea typeface="Lato Bold"/>
                <a:cs typeface="Lato Bold"/>
                <a:sym typeface="Lato Bold"/>
              </a:rPr>
              <a:t>The Homeless Offering</a:t>
            </a:r>
            <a:r>
              <a:rPr lang="en-US" sz="3942">
                <a:solidFill>
                  <a:srgbClr val="274472"/>
                </a:solidFill>
                <a:latin typeface="Lato"/>
                <a:ea typeface="Lato"/>
                <a:cs typeface="Lato"/>
                <a:sym typeface="Lato"/>
              </a:rPr>
              <a:t> brings warmth, safety, and dignity to our neighbors experiencing homelessness.</a:t>
            </a:r>
          </a:p>
          <a:p>
            <a:pPr algn="l">
              <a:lnSpc>
                <a:spcPts val="4061"/>
              </a:lnSpc>
              <a:spcBef>
                <a:spcPct val="0"/>
              </a:spcBef>
            </a:pPr>
            <a:endParaRPr lang="en-US" sz="3942">
              <a:solidFill>
                <a:srgbClr val="274472"/>
              </a:solidFill>
              <a:latin typeface="Lato"/>
              <a:ea typeface="Lato"/>
              <a:cs typeface="Lato"/>
              <a:sym typeface="Lato"/>
            </a:endParaRPr>
          </a:p>
          <a:p>
            <a:pPr algn="l">
              <a:lnSpc>
                <a:spcPts val="4061"/>
              </a:lnSpc>
              <a:spcBef>
                <a:spcPct val="0"/>
              </a:spcBef>
            </a:pPr>
            <a:r>
              <a:rPr lang="en-US" sz="3942">
                <a:solidFill>
                  <a:srgbClr val="274472"/>
                </a:solidFill>
                <a:latin typeface="Lato"/>
                <a:ea typeface="Lato"/>
                <a:cs typeface="Lato"/>
                <a:sym typeface="Lato"/>
              </a:rPr>
              <a:t>Every contribution supports ministries that provide emergency shelter, transitional housing, hot meals, clothing, and pathways toward stability and hope.</a:t>
            </a:r>
          </a:p>
          <a:p>
            <a:pPr algn="l">
              <a:lnSpc>
                <a:spcPts val="4061"/>
              </a:lnSpc>
              <a:spcBef>
                <a:spcPct val="0"/>
              </a:spcBef>
            </a:pPr>
            <a:endParaRPr lang="en-US" sz="3942">
              <a:solidFill>
                <a:srgbClr val="274472"/>
              </a:solidFill>
              <a:latin typeface="Lato"/>
              <a:ea typeface="Lato"/>
              <a:cs typeface="Lato"/>
              <a:sym typeface="Lato"/>
            </a:endParaRPr>
          </a:p>
          <a:p>
            <a:pPr algn="l">
              <a:lnSpc>
                <a:spcPts val="4061"/>
              </a:lnSpc>
              <a:spcBef>
                <a:spcPct val="0"/>
              </a:spcBef>
            </a:pPr>
            <a:r>
              <a:rPr lang="en-US" sz="3942" b="1">
                <a:solidFill>
                  <a:srgbClr val="274472"/>
                </a:solidFill>
                <a:latin typeface="Lato Bold"/>
                <a:ea typeface="Lato Bold"/>
                <a:cs typeface="Lato Bold"/>
                <a:sym typeface="Lato Bold"/>
              </a:rPr>
              <a:t>100%</a:t>
            </a:r>
            <a:r>
              <a:rPr lang="en-US" sz="3942">
                <a:solidFill>
                  <a:srgbClr val="274472"/>
                </a:solidFill>
                <a:latin typeface="Lato"/>
                <a:ea typeface="Lato"/>
                <a:cs typeface="Lato"/>
                <a:sym typeface="Lato"/>
              </a:rPr>
              <a:t> of gifts stay within our Conference to support local ministries serving people in need.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905756" y="79643"/>
            <a:ext cx="12335617" cy="11456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813"/>
              </a:lnSpc>
            </a:pPr>
            <a:r>
              <a:rPr lang="en-US" sz="7009" u="sng" dirty="0">
                <a:solidFill>
                  <a:srgbClr val="27447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The 2026 Homeless Offering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653640" y="9297344"/>
            <a:ext cx="12839851" cy="528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61"/>
              </a:lnSpc>
              <a:spcBef>
                <a:spcPct val="0"/>
              </a:spcBef>
            </a:pPr>
            <a:r>
              <a:rPr lang="en-US" sz="3942" b="1" i="1">
                <a:solidFill>
                  <a:srgbClr val="274472"/>
                </a:solidFill>
                <a:latin typeface="Lato Bold Italics"/>
                <a:ea typeface="Lato Bold Italics"/>
                <a:cs typeface="Lato Bold Italics"/>
                <a:sym typeface="Lato Bold Italics"/>
              </a:rPr>
              <a:t>Together, we open doors. Together, we build a shelter of hope.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1458242" y="1425508"/>
            <a:ext cx="5539200" cy="42225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6"/>
              </a:lnSpc>
              <a:spcBef>
                <a:spcPct val="0"/>
              </a:spcBef>
            </a:pPr>
            <a:r>
              <a:rPr lang="en-US" sz="3504" b="1">
                <a:solidFill>
                  <a:srgbClr val="274472"/>
                </a:solidFill>
                <a:latin typeface="Lato Bold"/>
                <a:ea typeface="Lato Bold"/>
                <a:cs typeface="Lato Bold"/>
                <a:sym typeface="Lato Bold"/>
              </a:rPr>
              <a:t>How to Give:</a:t>
            </a:r>
          </a:p>
          <a:p>
            <a:pPr marL="756660" lvl="1" indent="-378330" algn="l">
              <a:lnSpc>
                <a:spcPts val="4906"/>
              </a:lnSpc>
              <a:buFont typeface="Arial"/>
              <a:buChar char="•"/>
            </a:pPr>
            <a:r>
              <a:rPr lang="en-US" sz="3504">
                <a:solidFill>
                  <a:srgbClr val="274472"/>
                </a:solidFill>
                <a:latin typeface="Lato"/>
                <a:ea typeface="Lato"/>
                <a:cs typeface="Lato"/>
                <a:sym typeface="Lato"/>
              </a:rPr>
              <a:t>By check through your local church with the memo: “Homeless Offering”</a:t>
            </a:r>
          </a:p>
          <a:p>
            <a:pPr marL="756660" lvl="1" indent="-378330" algn="l">
              <a:lnSpc>
                <a:spcPts val="4906"/>
              </a:lnSpc>
              <a:buFont typeface="Arial"/>
              <a:buChar char="•"/>
            </a:pPr>
            <a:r>
              <a:rPr lang="en-US" sz="3504">
                <a:solidFill>
                  <a:srgbClr val="274472"/>
                </a:solidFill>
                <a:latin typeface="Lato"/>
                <a:ea typeface="Lato"/>
                <a:cs typeface="Lato"/>
                <a:sym typeface="Lato"/>
              </a:rPr>
              <a:t>Or give online by scanning the QR code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</Words>
  <Application>Microsoft Office PowerPoint</Application>
  <PresentationFormat>Custom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Playfair Display</vt:lpstr>
      <vt:lpstr>Calibri</vt:lpstr>
      <vt:lpstr>Arial</vt:lpstr>
      <vt:lpstr>Lato Bold Italics</vt:lpstr>
      <vt:lpstr>Gilda Display</vt:lpstr>
      <vt:lpstr>Lato</vt:lpstr>
      <vt:lpstr>Cormorant Garamond Bold Italics</vt:lpstr>
      <vt:lpstr>Lato Bold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2026 Homeless Offering Slides</dc:title>
  <cp:lastModifiedBy>Stacey Rushing</cp:lastModifiedBy>
  <cp:revision>2</cp:revision>
  <dcterms:created xsi:type="dcterms:W3CDTF">2006-08-16T00:00:00Z</dcterms:created>
  <dcterms:modified xsi:type="dcterms:W3CDTF">2026-01-05T18:24:29Z</dcterms:modified>
  <dc:identifier>DAG6743QBQY</dc:identifier>
</cp:coreProperties>
</file>